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6" d="100"/>
          <a:sy n="66" d="100"/>
        </p:scale>
        <p:origin x="-108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B081B-8281-4BD6-8CBE-394C55AEF090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2C2DD-8498-481C-8C65-B6F364220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63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89B2C7-99A5-45BB-A4F1-AE020AF2FF7E}" type="slidenum">
              <a:rPr lang="en-US"/>
              <a:pPr/>
              <a:t>1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1F109E-E0CF-42F4-AF2C-49D7E0F0ADB8}" type="slidenum">
              <a:rPr lang="en-US" altLang="vi-VN"/>
              <a:pPr/>
              <a:t>2</a:t>
            </a:fld>
            <a:endParaRPr lang="en-US" altLang="vi-VN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3BA3368-B5B2-429F-892D-22EC9AE5BF39}" type="slidenum">
              <a:rPr lang="en-US" altLang="vi-VN"/>
              <a:pPr/>
              <a:t>3</a:t>
            </a:fld>
            <a:endParaRPr lang="en-US" altLang="vi-VN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955E179-1EB7-4570-BFBC-0665939B6639}" type="slidenum">
              <a:rPr lang="en-US" altLang="vi-VN"/>
              <a:pPr/>
              <a:t>4</a:t>
            </a:fld>
            <a:endParaRPr lang="en-US" altLang="vi-VN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D5F3BEE-3A92-413A-B529-6BC791210DEB}" type="slidenum">
              <a:rPr lang="en-US" altLang="vi-VN"/>
              <a:pPr/>
              <a:t>5</a:t>
            </a:fld>
            <a:endParaRPr lang="en-US" altLang="vi-VN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A3E9DB-7A8D-4A57-B5A6-DD61B2CD7E6A}" type="slidenum">
              <a:rPr lang="en-US" altLang="vi-VN"/>
              <a:pPr/>
              <a:t>6</a:t>
            </a:fld>
            <a:endParaRPr lang="en-US" altLang="vi-VN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9F5851B-DECB-40B4-9C44-1E85A29FD782}" type="slidenum">
              <a:rPr lang="en-US" altLang="vi-VN"/>
              <a:pPr/>
              <a:t>7</a:t>
            </a:fld>
            <a:endParaRPr lang="en-US" altLang="vi-VN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4A64-F4DA-4717-90E6-6A1E1AF80C7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B8FC-EBE5-4775-BFA6-E7CBA6864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4A64-F4DA-4717-90E6-6A1E1AF80C7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B8FC-EBE5-4775-BFA6-E7CBA6864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4A64-F4DA-4717-90E6-6A1E1AF80C7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B8FC-EBE5-4775-BFA6-E7CBA6864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4A64-F4DA-4717-90E6-6A1E1AF80C7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B8FC-EBE5-4775-BFA6-E7CBA6864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4A64-F4DA-4717-90E6-6A1E1AF80C7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B8FC-EBE5-4775-BFA6-E7CBA6864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4A64-F4DA-4717-90E6-6A1E1AF80C7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B8FC-EBE5-4775-BFA6-E7CBA6864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4A64-F4DA-4717-90E6-6A1E1AF80C7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B8FC-EBE5-4775-BFA6-E7CBA6864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4A64-F4DA-4717-90E6-6A1E1AF80C7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B8FC-EBE5-4775-BFA6-E7CBA6864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4A64-F4DA-4717-90E6-6A1E1AF80C7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B8FC-EBE5-4775-BFA6-E7CBA6864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4A64-F4DA-4717-90E6-6A1E1AF80C7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B8FC-EBE5-4775-BFA6-E7CBA6864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4A64-F4DA-4717-90E6-6A1E1AF80C7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9B8FC-EBE5-4775-BFA6-E7CBA68644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4A64-F4DA-4717-90E6-6A1E1AF80C78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9B8FC-EBE5-4775-BFA6-E7CBA68644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V="1">
            <a:off x="0" y="60960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7" name="WordArt 11"/>
          <p:cNvSpPr>
            <a:spLocks noChangeArrowheads="1" noChangeShapeType="1" noTextEdit="1"/>
          </p:cNvSpPr>
          <p:nvPr/>
        </p:nvSpPr>
        <p:spPr bwMode="auto">
          <a:xfrm>
            <a:off x="838200" y="381000"/>
            <a:ext cx="75438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PHÒNG GIÁO DỤC VÀ ĐÀO TẠO </a:t>
            </a:r>
            <a:r>
              <a:rPr lang="en-US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QUẬN LONG BIÊN</a:t>
            </a:r>
            <a:endParaRPr lang="vi-VN" sz="36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FF00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TRƯỜNG TIỂU </a:t>
            </a:r>
            <a:r>
              <a:rPr lang="vi-VN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HỌC</a:t>
            </a:r>
            <a:r>
              <a:rPr lang="en-US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 ÁI MỘ B</a:t>
            </a:r>
            <a:r>
              <a:rPr lang="vi-VN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 </a:t>
            </a:r>
            <a:endParaRPr lang="en-US" sz="36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FF00"/>
              </a:solidFill>
              <a:latin typeface="Times New Roman"/>
              <a:cs typeface="Times New Roman"/>
            </a:endParaRPr>
          </a:p>
        </p:txBody>
      </p:sp>
      <p:sp>
        <p:nvSpPr>
          <p:cNvPr id="19468" name="WordArt 12" descr="Blue hills"/>
          <p:cNvSpPr>
            <a:spLocks noChangeArrowheads="1" noChangeShapeType="1" noTextEdit="1"/>
          </p:cNvSpPr>
          <p:nvPr/>
        </p:nvSpPr>
        <p:spPr bwMode="auto">
          <a:xfrm>
            <a:off x="3276600" y="3733800"/>
            <a:ext cx="2590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smtClean="0">
                <a:ln w="19050">
                  <a:solidFill>
                    <a:srgbClr val="CC0000"/>
                  </a:solidFill>
                  <a:round/>
                  <a:headEnd/>
                  <a:tailEnd/>
                </a:ln>
                <a:blipFill dpi="0" rotWithShape="1">
                  <a:blip r:embed="rId5"/>
                  <a:srcRect/>
                  <a:stretch>
                    <a:fillRect/>
                  </a:stretch>
                </a:blip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4000" b="1" kern="10">
              <a:ln w="19050">
                <a:solidFill>
                  <a:srgbClr val="CC0000"/>
                </a:solidFill>
                <a:round/>
                <a:headEnd/>
                <a:tailEnd/>
              </a:ln>
              <a:blipFill dpi="0" rotWithShape="1">
                <a:blip r:embed="rId5"/>
                <a:srcRect/>
                <a:stretch>
                  <a:fillRect/>
                </a:stretch>
              </a:blip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9" name="WordArt 13"/>
          <p:cNvSpPr>
            <a:spLocks noChangeArrowheads="1" noChangeShapeType="1" noTextEdit="1"/>
          </p:cNvSpPr>
          <p:nvPr/>
        </p:nvSpPr>
        <p:spPr bwMode="auto">
          <a:xfrm>
            <a:off x="1676400" y="1933575"/>
            <a:ext cx="6248400" cy="1190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508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PHÂN MÔN: TẬP ĐỌC</a:t>
            </a:r>
            <a:endParaRPr lang="en-US" sz="3600" b="1" kern="10">
              <a:ln w="50800">
                <a:solidFill>
                  <a:srgbClr val="FFFF00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5021759"/>
            <a:ext cx="64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smtClean="0">
                <a:latin typeface="Times New Roman" pitchFamily="18" charset="0"/>
                <a:cs typeface="Times New Roman" pitchFamily="18" charset="0"/>
              </a:rPr>
              <a:t>Bài: Nhắn tin</a:t>
            </a:r>
            <a:endParaRPr lang="en-US" sz="4400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5" name="AutoShape 5"/>
          <p:cNvSpPr>
            <a:spLocks noChangeArrowheads="1"/>
          </p:cNvSpPr>
          <p:nvPr/>
        </p:nvSpPr>
        <p:spPr bwMode="auto">
          <a:xfrm>
            <a:off x="990600" y="1676400"/>
            <a:ext cx="7315200" cy="2362200"/>
          </a:xfrm>
          <a:prstGeom prst="cloudCallout">
            <a:avLst>
              <a:gd name="adj1" fmla="val -54537"/>
              <a:gd name="adj2" fmla="val 84944"/>
            </a:avLst>
          </a:prstGeom>
          <a:solidFill>
            <a:schemeClr val="accent1"/>
          </a:solidFill>
          <a:ln w="38100">
            <a:solidFill>
              <a:srgbClr val="9933FF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vi-VN" sz="3200" b="1">
                <a:solidFill>
                  <a:srgbClr val="FF0066"/>
                </a:solidFill>
                <a:latin typeface="Times New Roman" pitchFamily="18" charset="0"/>
              </a:rPr>
              <a:t>Vì sao bốn người con không ai bẻ được bó đũa ?</a:t>
            </a:r>
          </a:p>
        </p:txBody>
      </p:sp>
      <p:sp>
        <p:nvSpPr>
          <p:cNvPr id="133126" name="AutoShape 6"/>
          <p:cNvSpPr>
            <a:spLocks noChangeArrowheads="1"/>
          </p:cNvSpPr>
          <p:nvPr/>
        </p:nvSpPr>
        <p:spPr bwMode="auto">
          <a:xfrm>
            <a:off x="1828800" y="1676400"/>
            <a:ext cx="6172200" cy="2209800"/>
          </a:xfrm>
          <a:prstGeom prst="cloudCallout">
            <a:avLst>
              <a:gd name="adj1" fmla="val -49204"/>
              <a:gd name="adj2" fmla="val 118389"/>
            </a:avLst>
          </a:prstGeom>
          <a:solidFill>
            <a:srgbClr val="FFFF00"/>
          </a:solidFill>
          <a:ln w="38100">
            <a:solidFill>
              <a:srgbClr val="9933FF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vi-VN" sz="3200" b="1">
                <a:solidFill>
                  <a:srgbClr val="0000FF"/>
                </a:solidFill>
                <a:latin typeface="Times New Roman" pitchFamily="18" charset="0"/>
              </a:rPr>
              <a:t>Câu chuyện này khuyên em điều gì ?</a:t>
            </a: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2590800" y="457200"/>
            <a:ext cx="3962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66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Ôn </a:t>
            </a:r>
            <a:r>
              <a:rPr lang="en-US" sz="40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66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bài </a:t>
            </a:r>
            <a:r>
              <a:rPr lang="en-US" sz="40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66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cũ</a:t>
            </a:r>
            <a:endParaRPr lang="en-US" sz="40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6600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3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133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5" grpId="0" animBg="1"/>
      <p:bldP spid="133125" grpId="1" animBg="1"/>
      <p:bldP spid="133126" grpId="0" animBg="1"/>
      <p:bldP spid="133126" grpId="1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2133600" y="304800"/>
            <a:ext cx="5321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FF0000"/>
                </a:solidFill>
                <a:latin typeface="Times New Roman" pitchFamily="18" charset="0"/>
              </a:rPr>
              <a:t>Luyện đọc</a:t>
            </a:r>
          </a:p>
        </p:txBody>
      </p:sp>
      <p:sp>
        <p:nvSpPr>
          <p:cNvPr id="142347" name="Text Box 11"/>
          <p:cNvSpPr txBox="1">
            <a:spLocks noChangeArrowheads="1"/>
          </p:cNvSpPr>
          <p:nvPr/>
        </p:nvSpPr>
        <p:spPr bwMode="auto">
          <a:xfrm>
            <a:off x="698500" y="1245275"/>
            <a:ext cx="7073900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latin typeface="Times New Roman" pitchFamily="18" charset="0"/>
              </a:rPr>
              <a:t>      quét nhà, lồng bàn,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latin typeface="Times New Roman" pitchFamily="18" charset="0"/>
              </a:rPr>
              <a:t>      que chuyền, quyển bài hát</a:t>
            </a:r>
          </a:p>
        </p:txBody>
      </p:sp>
      <p:sp>
        <p:nvSpPr>
          <p:cNvPr id="142348" name="Text Box 12"/>
          <p:cNvSpPr txBox="1">
            <a:spLocks noChangeArrowheads="1"/>
          </p:cNvSpPr>
          <p:nvPr/>
        </p:nvSpPr>
        <p:spPr bwMode="auto">
          <a:xfrm>
            <a:off x="304800" y="3183439"/>
            <a:ext cx="86868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latin typeface="Times New Roman" pitchFamily="18" charset="0"/>
              </a:rPr>
              <a:t>     </a:t>
            </a:r>
            <a:r>
              <a:rPr lang="en-US" altLang="vi-VN" sz="3600" b="1" smtClean="0">
                <a:latin typeface="Times New Roman" pitchFamily="18" charset="0"/>
              </a:rPr>
              <a:t>Em </a:t>
            </a:r>
            <a:r>
              <a:rPr lang="en-US" altLang="vi-VN" sz="3600" b="1">
                <a:latin typeface="Times New Roman" pitchFamily="18" charset="0"/>
              </a:rPr>
              <a:t>nhớ quét nhà, </a:t>
            </a:r>
            <a:r>
              <a:rPr lang="en-US" altLang="vi-VN" sz="3600" b="1" smtClean="0">
                <a:latin typeface="Times New Roman" pitchFamily="18" charset="0"/>
              </a:rPr>
              <a:t> học </a:t>
            </a:r>
            <a:r>
              <a:rPr lang="en-US" altLang="vi-VN" sz="3600" b="1">
                <a:latin typeface="Times New Roman" pitchFamily="18" charset="0"/>
              </a:rPr>
              <a:t>thuộc hai khổ thơ và làm ba bài tập toán chị đã đánh dấu.</a:t>
            </a:r>
          </a:p>
        </p:txBody>
      </p:sp>
      <p:sp>
        <p:nvSpPr>
          <p:cNvPr id="142359" name="Line 23"/>
          <p:cNvSpPr>
            <a:spLocks noChangeShapeType="1"/>
          </p:cNvSpPr>
          <p:nvPr/>
        </p:nvSpPr>
        <p:spPr bwMode="auto">
          <a:xfrm flipH="1">
            <a:off x="8820150" y="3800475"/>
            <a:ext cx="241300" cy="5556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60" name="Text Box 24"/>
          <p:cNvSpPr txBox="1">
            <a:spLocks noChangeArrowheads="1"/>
          </p:cNvSpPr>
          <p:nvPr/>
        </p:nvSpPr>
        <p:spPr bwMode="auto">
          <a:xfrm>
            <a:off x="228600" y="4724400"/>
            <a:ext cx="85344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latin typeface="Times New Roman" pitchFamily="18" charset="0"/>
              </a:rPr>
              <a:t>      </a:t>
            </a:r>
            <a:r>
              <a:rPr lang="en-US" altLang="vi-VN" sz="3600" b="1" smtClean="0">
                <a:latin typeface="Times New Roman" pitchFamily="18" charset="0"/>
              </a:rPr>
              <a:t>Mai </a:t>
            </a:r>
            <a:r>
              <a:rPr lang="en-US" altLang="vi-VN" sz="3600" b="1">
                <a:latin typeface="Times New Roman" pitchFamily="18" charset="0"/>
              </a:rPr>
              <a:t>đi học, </a:t>
            </a:r>
            <a:r>
              <a:rPr lang="en-US" altLang="vi-VN" sz="3600" b="1" smtClean="0">
                <a:latin typeface="Times New Roman" pitchFamily="18" charset="0"/>
              </a:rPr>
              <a:t> bạn </a:t>
            </a:r>
            <a:r>
              <a:rPr lang="en-US" altLang="vi-VN" sz="3600" b="1">
                <a:latin typeface="Times New Roman" pitchFamily="18" charset="0"/>
              </a:rPr>
              <a:t>nhớ mang quyển bài hát cho tớ mượn nhé.</a:t>
            </a:r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 flipH="1">
            <a:off x="8902700" y="3775075"/>
            <a:ext cx="241300" cy="5556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flipH="1">
            <a:off x="8185150" y="3186661"/>
            <a:ext cx="241300" cy="5556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H="1">
            <a:off x="4527550" y="3199314"/>
            <a:ext cx="241300" cy="5556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 flipH="1">
            <a:off x="4476750" y="5253038"/>
            <a:ext cx="241300" cy="5556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 flipH="1">
            <a:off x="4559300" y="5227638"/>
            <a:ext cx="241300" cy="5556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 flipH="1">
            <a:off x="3282950" y="4728029"/>
            <a:ext cx="241300" cy="555625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4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2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2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7" grpId="0"/>
      <p:bldP spid="142348" grpId="0"/>
      <p:bldP spid="142359" grpId="0" animBg="1"/>
      <p:bldP spid="142360" grpId="0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3429000" y="227240"/>
            <a:ext cx="2743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solidFill>
                  <a:srgbClr val="0000FF"/>
                </a:solidFill>
                <a:latin typeface="Times New Roman" pitchFamily="18" charset="0"/>
              </a:rPr>
              <a:t>Tìm hiểu bài</a:t>
            </a:r>
          </a:p>
        </p:txBody>
      </p:sp>
      <p:sp>
        <p:nvSpPr>
          <p:cNvPr id="146449" name="Text Box 17"/>
          <p:cNvSpPr txBox="1">
            <a:spLocks noChangeArrowheads="1"/>
          </p:cNvSpPr>
          <p:nvPr/>
        </p:nvSpPr>
        <p:spPr bwMode="auto">
          <a:xfrm>
            <a:off x="0" y="792163"/>
            <a:ext cx="73914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latin typeface="Times New Roman" pitchFamily="18" charset="0"/>
              </a:rPr>
              <a:t>      </a:t>
            </a:r>
            <a:r>
              <a:rPr lang="en-US" altLang="vi-VN" sz="2800" b="1" u="sng">
                <a:latin typeface="Times New Roman" pitchFamily="18" charset="0"/>
              </a:rPr>
              <a:t>Câu 1</a:t>
            </a:r>
            <a:r>
              <a:rPr lang="en-US" altLang="vi-VN" sz="2800" b="1">
                <a:latin typeface="Times New Roman" pitchFamily="18" charset="0"/>
              </a:rPr>
              <a:t> :</a:t>
            </a:r>
            <a:r>
              <a:rPr lang="en-US" altLang="vi-VN" sz="3200" b="1">
                <a:latin typeface="Times New Roman" pitchFamily="18" charset="0"/>
              </a:rPr>
              <a:t> Những ai nhắn tin cho Linh ? </a:t>
            </a:r>
          </a:p>
        </p:txBody>
      </p:sp>
      <p:sp>
        <p:nvSpPr>
          <p:cNvPr id="146450" name="Text Box 18"/>
          <p:cNvSpPr txBox="1">
            <a:spLocks noChangeArrowheads="1"/>
          </p:cNvSpPr>
          <p:nvPr/>
        </p:nvSpPr>
        <p:spPr bwMode="auto">
          <a:xfrm>
            <a:off x="1828800" y="1477963"/>
            <a:ext cx="56388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latin typeface="Times New Roman" pitchFamily="18" charset="0"/>
              </a:rPr>
              <a:t>Nhắn tin bằng cách nào ?</a:t>
            </a:r>
          </a:p>
        </p:txBody>
      </p:sp>
      <p:sp>
        <p:nvSpPr>
          <p:cNvPr id="146451" name="Text Box 19"/>
          <p:cNvSpPr txBox="1">
            <a:spLocks noChangeArrowheads="1"/>
          </p:cNvSpPr>
          <p:nvPr/>
        </p:nvSpPr>
        <p:spPr bwMode="auto">
          <a:xfrm>
            <a:off x="0" y="2286000"/>
            <a:ext cx="91440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latin typeface="Times New Roman" pitchFamily="18" charset="0"/>
              </a:rPr>
              <a:t>      </a:t>
            </a:r>
            <a:r>
              <a:rPr lang="en-US" altLang="vi-VN" sz="2800" b="1" u="sng">
                <a:latin typeface="Times New Roman" pitchFamily="18" charset="0"/>
              </a:rPr>
              <a:t>Câu 2</a:t>
            </a:r>
            <a:r>
              <a:rPr lang="en-US" altLang="vi-VN" sz="2800" b="1">
                <a:latin typeface="Times New Roman" pitchFamily="18" charset="0"/>
              </a:rPr>
              <a:t> :</a:t>
            </a:r>
            <a:r>
              <a:rPr lang="en-US" altLang="vi-VN" sz="3200" b="1">
                <a:latin typeface="Times New Roman" pitchFamily="18" charset="0"/>
              </a:rPr>
              <a:t> Vì sao chị Nga và Hà phải nhắn tin cho </a:t>
            </a:r>
            <a:r>
              <a:rPr lang="en-US" altLang="vi-VN" sz="3200" b="1" smtClean="0">
                <a:latin typeface="Times New Roman" pitchFamily="18" charset="0"/>
              </a:rPr>
              <a:t>         Linh </a:t>
            </a:r>
            <a:r>
              <a:rPr lang="en-US" altLang="vi-VN" sz="3200" b="1">
                <a:latin typeface="Times New Roman" pitchFamily="18" charset="0"/>
              </a:rPr>
              <a:t>bằng cách ấy ? </a:t>
            </a:r>
          </a:p>
        </p:txBody>
      </p:sp>
      <p:sp>
        <p:nvSpPr>
          <p:cNvPr id="146452" name="Text Box 20"/>
          <p:cNvSpPr txBox="1">
            <a:spLocks noChangeArrowheads="1"/>
          </p:cNvSpPr>
          <p:nvPr/>
        </p:nvSpPr>
        <p:spPr bwMode="auto">
          <a:xfrm>
            <a:off x="304800" y="3429000"/>
            <a:ext cx="8077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latin typeface="Times New Roman" pitchFamily="18" charset="0"/>
              </a:rPr>
              <a:t>   </a:t>
            </a:r>
            <a:r>
              <a:rPr lang="en-US" altLang="vi-VN" sz="2800" b="1" u="sng">
                <a:latin typeface="Times New Roman" pitchFamily="18" charset="0"/>
              </a:rPr>
              <a:t>Câu 3</a:t>
            </a:r>
            <a:r>
              <a:rPr lang="en-US" altLang="vi-VN" sz="2800" b="1">
                <a:latin typeface="Times New Roman" pitchFamily="18" charset="0"/>
              </a:rPr>
              <a:t> :</a:t>
            </a:r>
            <a:r>
              <a:rPr lang="en-US" altLang="vi-VN" sz="3200" b="1">
                <a:latin typeface="Times New Roman" pitchFamily="18" charset="0"/>
              </a:rPr>
              <a:t> Chị Nga nhắn Linh những gì ? </a:t>
            </a:r>
          </a:p>
        </p:txBody>
      </p:sp>
      <p:sp>
        <p:nvSpPr>
          <p:cNvPr id="146453" name="Text Box 21"/>
          <p:cNvSpPr txBox="1">
            <a:spLocks noChangeArrowheads="1"/>
          </p:cNvSpPr>
          <p:nvPr/>
        </p:nvSpPr>
        <p:spPr bwMode="auto">
          <a:xfrm>
            <a:off x="152400" y="4144963"/>
            <a:ext cx="80772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latin typeface="Times New Roman" pitchFamily="18" charset="0"/>
              </a:rPr>
              <a:t>    </a:t>
            </a:r>
            <a:r>
              <a:rPr lang="en-US" altLang="vi-VN" sz="2800" b="1" u="sng">
                <a:latin typeface="Times New Roman" pitchFamily="18" charset="0"/>
              </a:rPr>
              <a:t>Câu 4</a:t>
            </a:r>
            <a:r>
              <a:rPr lang="en-US" altLang="vi-VN" sz="2800" b="1">
                <a:latin typeface="Times New Roman" pitchFamily="18" charset="0"/>
              </a:rPr>
              <a:t> :</a:t>
            </a:r>
            <a:r>
              <a:rPr lang="en-US" altLang="vi-VN" sz="3200" b="1">
                <a:latin typeface="Times New Roman" pitchFamily="18" charset="0"/>
              </a:rPr>
              <a:t> Hà nhắn Linh những gì ? 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4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49" grpId="0"/>
      <p:bldP spid="146450" grpId="0"/>
      <p:bldP spid="146451" grpId="0"/>
      <p:bldP spid="146452" grpId="0"/>
      <p:bldP spid="1464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6" name="Text Box 8"/>
          <p:cNvSpPr txBox="1">
            <a:spLocks noChangeArrowheads="1"/>
          </p:cNvSpPr>
          <p:nvPr/>
        </p:nvSpPr>
        <p:spPr bwMode="auto">
          <a:xfrm>
            <a:off x="0" y="228600"/>
            <a:ext cx="8839200" cy="228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latin typeface="Times New Roman" pitchFamily="18" charset="0"/>
              </a:rPr>
              <a:t>      </a:t>
            </a:r>
            <a:r>
              <a:rPr lang="en-US" altLang="vi-VN" sz="2800" b="1" u="sng">
                <a:latin typeface="Times New Roman" pitchFamily="18" charset="0"/>
              </a:rPr>
              <a:t>Câu 5</a:t>
            </a:r>
            <a:r>
              <a:rPr lang="en-US" altLang="vi-VN" sz="3200" b="1">
                <a:latin typeface="Times New Roman" pitchFamily="18" charset="0"/>
              </a:rPr>
              <a:t> : Tập viết nhắn tin 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latin typeface="Times New Roman" pitchFamily="18" charset="0"/>
              </a:rPr>
              <a:t>          Bố mẹ đi làm. Chị đi chợ chưa về. Em sắp đi học. Hãy viết mấy dòng nhắn lại cho chị biết : em cho cô Phúc mượn xe đạp.</a:t>
            </a:r>
          </a:p>
        </p:txBody>
      </p:sp>
      <p:sp>
        <p:nvSpPr>
          <p:cNvPr id="150539" name="Line 11"/>
          <p:cNvSpPr>
            <a:spLocks noChangeShapeType="1"/>
          </p:cNvSpPr>
          <p:nvPr/>
        </p:nvSpPr>
        <p:spPr bwMode="auto">
          <a:xfrm>
            <a:off x="4800600" y="1905000"/>
            <a:ext cx="2590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540" name="Line 12"/>
          <p:cNvSpPr>
            <a:spLocks noChangeShapeType="1"/>
          </p:cNvSpPr>
          <p:nvPr/>
        </p:nvSpPr>
        <p:spPr bwMode="auto">
          <a:xfrm>
            <a:off x="76200" y="2438400"/>
            <a:ext cx="5105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541" name="Rectangle 13"/>
          <p:cNvSpPr>
            <a:spLocks noChangeArrowheads="1"/>
          </p:cNvSpPr>
          <p:nvPr/>
        </p:nvSpPr>
        <p:spPr bwMode="auto">
          <a:xfrm>
            <a:off x="381000" y="2590800"/>
            <a:ext cx="8458200" cy="31242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altLang="vi-VN"/>
              <a:t> </a:t>
            </a:r>
          </a:p>
        </p:txBody>
      </p:sp>
      <p:sp>
        <p:nvSpPr>
          <p:cNvPr id="150542" name="Text Box 14"/>
          <p:cNvSpPr txBox="1">
            <a:spLocks noChangeArrowheads="1"/>
          </p:cNvSpPr>
          <p:nvPr/>
        </p:nvSpPr>
        <p:spPr bwMode="auto">
          <a:xfrm>
            <a:off x="6400800" y="2743200"/>
            <a:ext cx="2133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latin typeface="Times New Roman" pitchFamily="18" charset="0"/>
              </a:rPr>
              <a:t>7 giờ, 26- 11</a:t>
            </a:r>
          </a:p>
        </p:txBody>
      </p:sp>
      <p:sp>
        <p:nvSpPr>
          <p:cNvPr id="150543" name="Text Box 15"/>
          <p:cNvSpPr txBox="1">
            <a:spLocks noChangeArrowheads="1"/>
          </p:cNvSpPr>
          <p:nvPr/>
        </p:nvSpPr>
        <p:spPr bwMode="auto">
          <a:xfrm>
            <a:off x="533400" y="3535363"/>
            <a:ext cx="8077200" cy="1798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latin typeface="Times New Roman" pitchFamily="18" charset="0"/>
              </a:rPr>
              <a:t>Chị ơi, em phải đi học đây. Em cho cô Phúc mượn xe đạp vì cô có việc gấp.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latin typeface="Times New Roman" pitchFamily="18" charset="0"/>
              </a:rPr>
              <a:t>                                                         Em . . 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50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0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0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50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0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0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505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0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0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50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6" grpId="0"/>
      <p:bldP spid="150539" grpId="0" animBg="1"/>
      <p:bldP spid="150540" grpId="0" animBg="1"/>
      <p:bldP spid="150541" grpId="0" animBg="1"/>
      <p:bldP spid="1505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457200" y="2468562"/>
            <a:ext cx="8077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altLang="vi-VN" sz="3200" b="1">
                <a:latin typeface="Times New Roman" pitchFamily="18" charset="0"/>
              </a:rPr>
              <a:t>Bài học hôm nay giúp em hiểu được điều gì ?</a:t>
            </a:r>
          </a:p>
        </p:txBody>
      </p:sp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457200" y="3382962"/>
            <a:ext cx="8077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altLang="vi-VN" sz="3200" b="1">
                <a:latin typeface="Times New Roman" pitchFamily="18" charset="0"/>
              </a:rPr>
              <a:t>Khi viết nhắn tin cần chú ý viết thế nào ?</a:t>
            </a:r>
          </a:p>
        </p:txBody>
      </p:sp>
      <p:sp>
        <p:nvSpPr>
          <p:cNvPr id="153609" name="Text Box 9"/>
          <p:cNvSpPr txBox="1">
            <a:spLocks noChangeArrowheads="1"/>
          </p:cNvSpPr>
          <p:nvPr/>
        </p:nvSpPr>
        <p:spPr bwMode="auto">
          <a:xfrm>
            <a:off x="381000" y="4373562"/>
            <a:ext cx="5943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altLang="vi-VN" sz="3200" b="1">
                <a:latin typeface="Times New Roman" pitchFamily="18" charset="0"/>
              </a:rPr>
              <a:t>Về nhà thực hành viết nhắn tin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95600" y="8382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smtClean="0">
                <a:solidFill>
                  <a:srgbClr val="FF0000"/>
                </a:solidFill>
                <a:latin typeface="+mj-lt"/>
              </a:rPr>
              <a:t>Củng cố</a:t>
            </a:r>
            <a:endParaRPr lang="vi-VN" sz="400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5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7" grpId="0"/>
      <p:bldP spid="153608" grpId="0"/>
      <p:bldP spid="1536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2"/>
          <p:cNvSpPr>
            <a:spLocks noChangeArrowheads="1" noChangeShapeType="1" noTextEdit="1"/>
          </p:cNvSpPr>
          <p:nvPr/>
        </p:nvSpPr>
        <p:spPr bwMode="auto">
          <a:xfrm>
            <a:off x="533400" y="1447800"/>
            <a:ext cx="8153400" cy="297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vi-VN" sz="3600" i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CC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33CC"/>
                </a:solidFill>
                <a:latin typeface="Times New Roman"/>
                <a:cs typeface="Times New Roman"/>
              </a:rPr>
              <a:t>Chúc các thầy cô giáo</a:t>
            </a:r>
          </a:p>
          <a:p>
            <a:pPr algn="ctr"/>
            <a:r>
              <a:rPr lang="vi-VN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33CC"/>
                </a:solidFill>
                <a:latin typeface="Times New Roman"/>
                <a:cs typeface="Times New Roman"/>
              </a:rPr>
              <a:t>và các em học sinh sức khoẻ!</a:t>
            </a:r>
            <a:endParaRPr lang="en-US" sz="3600" i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CC"/>
              </a:solidFill>
              <a:latin typeface="Times New Roman"/>
              <a:cs typeface="Times New Roman"/>
            </a:endParaRPr>
          </a:p>
        </p:txBody>
      </p:sp>
      <p:pic>
        <p:nvPicPr>
          <p:cNvPr id="15364" name="Picture 5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6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257800"/>
            <a:ext cx="144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7" descr="WhitecornerFlow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8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264072">
            <a:off x="769620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5"/>
  <p:tag name="MMPROD_UIDATA" val="&lt;database version=&quot;7.0&quot;&gt;&lt;object type=&quot;1&quot; unique_id=&quot;10001&quot;&gt;&lt;object type=&quot;8&quot; unique_id=&quot;10746&quot;&gt;&lt;/object&gt;&lt;object type=&quot;2&quot; unique_id=&quot;10747&quot;&gt;&lt;object type=&quot;3&quot; unique_id=&quot;10749&quot;&gt;&lt;property id=&quot;20148&quot; value=&quot;5&quot;/&gt;&lt;property id=&quot;20300&quot; value=&quot;Slide 2&quot;/&gt;&lt;property id=&quot;20307&quot; value=&quot;258&quot;/&gt;&lt;/object&gt;&lt;object type=&quot;3&quot; unique_id=&quot;10750&quot;&gt;&lt;property id=&quot;20148&quot; value=&quot;5&quot;/&gt;&lt;property id=&quot;20300&quot; value=&quot;Slide 3&quot;/&gt;&lt;property id=&quot;20307&quot; value=&quot;259&quot;/&gt;&lt;/object&gt;&lt;object type=&quot;3&quot; unique_id=&quot;10751&quot;&gt;&lt;property id=&quot;20148&quot; value=&quot;5&quot;/&gt;&lt;property id=&quot;20300&quot; value=&quot;Slide 4&quot;/&gt;&lt;property id=&quot;20307&quot; value=&quot;260&quot;/&gt;&lt;/object&gt;&lt;object type=&quot;3&quot; unique_id=&quot;10752&quot;&gt;&lt;property id=&quot;20148&quot; value=&quot;5&quot;/&gt;&lt;property id=&quot;20300&quot; value=&quot;Slide 5&quot;/&gt;&lt;property id=&quot;20307&quot; value=&quot;261&quot;/&gt;&lt;/object&gt;&lt;object type=&quot;3&quot; unique_id=&quot;10753&quot;&gt;&lt;property id=&quot;20148&quot; value=&quot;5&quot;/&gt;&lt;property id=&quot;20300&quot; value=&quot;Slide 6&quot;/&gt;&lt;property id=&quot;20307&quot; value=&quot;262&quot;/&gt;&lt;/object&gt;&lt;object type=&quot;3&quot; unique_id=&quot;10754&quot;&gt;&lt;property id=&quot;20148&quot; value=&quot;5&quot;/&gt;&lt;property id=&quot;20300&quot; value=&quot;Slide 7&quot;/&gt;&lt;property id=&quot;20307&quot; value=&quot;263&quot;/&gt;&lt;/object&gt;&lt;object type=&quot;3&quot; unique_id=&quot;10818&quot;&gt;&lt;property id=&quot;20148&quot; value=&quot;5&quot;/&gt;&lt;property id=&quot;20300&quot; value=&quot;Slide 1&quot;/&gt;&lt;property id=&quot;20307&quot; value=&quot;2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291</Words>
  <Application>Microsoft Office PowerPoint</Application>
  <PresentationFormat>On-screen Show (4:3)</PresentationFormat>
  <Paragraphs>39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A</cp:lastModifiedBy>
  <cp:revision>3</cp:revision>
  <dcterms:created xsi:type="dcterms:W3CDTF">2015-11-30T23:06:53Z</dcterms:created>
  <dcterms:modified xsi:type="dcterms:W3CDTF">2016-12-02T09:42:17Z</dcterms:modified>
</cp:coreProperties>
</file>